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DM Sans Semi Bold" pitchFamily="34" charset="0"/>
      <p:bold r:id="rId17"/>
    </p:embeddedFont>
    <p:embeddedFont>
      <p:font typeface="DM Sans Semi Bold" pitchFamily="34" charset="-122"/>
      <p:bold r:id="rId18"/>
    </p:embeddedFont>
    <p:embeddedFont>
      <p:font typeface="DM Sans Semi Bold" pitchFamily="34" charset="-120"/>
      <p:bold r:id="rId19"/>
    </p:embeddedFont>
    <p:embeddedFont>
      <p:font typeface="Inter Medium" panose="02000503000000020004" pitchFamily="34" charset="0"/>
      <p:bold r:id="rId20"/>
    </p:embeddedFont>
    <p:embeddedFont>
      <p:font typeface="Inter Medium" panose="02000503000000020004" pitchFamily="34" charset="-122"/>
      <p:bold r:id="rId21"/>
    </p:embeddedFont>
    <p:embeddedFont>
      <p:font typeface="Inter Medium" panose="02000503000000020004" pitchFamily="34" charset="-120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81595"/>
            <a:ext cx="7556421" cy="12401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İnternetin Əsasları və Qlobal Kompüter Şəbəkələri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819406"/>
            <a:ext cx="7556421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İnternet, bu gün həyatımızın ayrılmaz hissəsinə çevrilmiş, milyardlarla cihazı və istifadəçini birləşdirən "şəbəkələrin şəbəkəsi"dir. Onun sayəsində məlumat, rabitə və xidmətlər coğrafi məhdudiyyət olmadan paylanır.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995267"/>
            <a:ext cx="7556421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İnternetin necə işlədiyini, onun strukturlarını, biznes və kommersiyada oynadığı rolu və gələcək perspektivlərini başa düşmək texnologiya sahəsində savadlı olmaq üçün vacibdir.</a:t>
            </a:r>
            <a:endParaRPr lang="en-US" sz="155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0" y="2197100"/>
            <a:ext cx="4925695" cy="3835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9681"/>
            <a:ext cx="6383298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Nəticə: İnternetin Gələcəyi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577846" y="3350657"/>
            <a:ext cx="7258764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İnternet və qlobal kompüter şəbəkələri yalnız texnologiya deyil, həm də sosial, iqtisadi və mədəni infrastruktur halına gəlib. Onun funksiyaları sürətlə genişlənməkdədir — informasiya paylaşımından kommersiyaya, əyləncədən süni intellekt agentlərinə qədər.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3127415"/>
            <a:ext cx="22860" cy="1716643"/>
          </a:xfrm>
          <a:prstGeom prst="rect">
            <a:avLst/>
          </a:prstGeom>
          <a:solidFill>
            <a:srgbClr val="1C9770"/>
          </a:solidFill>
        </p:spPr>
      </p:sp>
      <p:sp>
        <p:nvSpPr>
          <p:cNvPr id="6" name="Text 3"/>
          <p:cNvSpPr/>
          <p:nvPr/>
        </p:nvSpPr>
        <p:spPr>
          <a:xfrm>
            <a:off x="6280190" y="5067300"/>
            <a:ext cx="7556421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Gələcəkdə bu şəbəkələrin davamlı inkişafı üçün təhlükəsizlik, etibarlılıq və etik qaydalar daha da önəmli olacaq. İnternetin potensialını tam reallaşdırmaq üçün bu sahələrdə davamlı təkmilləşdirmə və innovasiya tələb olunur.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9115"/>
            <a:ext cx="7556421" cy="12401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Qlobal Kompüter Şəbəkələrinin Terminləri və Strukturu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2801422"/>
            <a:ext cx="7556421" cy="2141815"/>
          </a:xfrm>
          <a:prstGeom prst="roundRect">
            <a:avLst>
              <a:gd name="adj" fmla="val 512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7330" y="2801422"/>
            <a:ext cx="91440" cy="2141815"/>
          </a:xfrm>
          <a:prstGeom prst="roundRect">
            <a:avLst>
              <a:gd name="adj" fmla="val 32558"/>
            </a:avLst>
          </a:prstGeom>
          <a:solidFill>
            <a:srgbClr val="1C9770"/>
          </a:solidFill>
        </p:spPr>
      </p:sp>
      <p:sp>
        <p:nvSpPr>
          <p:cNvPr id="6" name="Text 3"/>
          <p:cNvSpPr/>
          <p:nvPr/>
        </p:nvSpPr>
        <p:spPr>
          <a:xfrm>
            <a:off x="6569988" y="3022640"/>
            <a:ext cx="3988237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WAN (Wide Area Network) Nədir?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569988" y="3451860"/>
            <a:ext cx="7045404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WAN, böyük coğrafi əraziləri (ölkələrarası, regionlararası) əhatə edən kompüter şəbəkələridir. Bu şəbəkələr bir şəhər içindəki lokal şəbəkələrdən (LAN) fərqlidir, çünki əlaqələr daha uzun məsafədə, müxtəlif şəbəkələri birləşdirərək qurulur.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280190" y="5141595"/>
            <a:ext cx="7556421" cy="1824276"/>
          </a:xfrm>
          <a:prstGeom prst="roundRect">
            <a:avLst>
              <a:gd name="adj" fmla="val 6015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57330" y="5141595"/>
            <a:ext cx="91440" cy="1824276"/>
          </a:xfrm>
          <a:prstGeom prst="roundRect">
            <a:avLst>
              <a:gd name="adj" fmla="val 32558"/>
            </a:avLst>
          </a:prstGeom>
          <a:solidFill>
            <a:srgbClr val="1C9770"/>
          </a:solidFill>
        </p:spPr>
      </p:sp>
      <p:sp>
        <p:nvSpPr>
          <p:cNvPr id="10" name="Text 7"/>
          <p:cNvSpPr/>
          <p:nvPr/>
        </p:nvSpPr>
        <p:spPr>
          <a:xfrm>
            <a:off x="6569988" y="5362813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WAN Quruluşu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569988" y="5792033"/>
            <a:ext cx="7045404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WAN quruluşu, xərcləri və texniki çətinlikləri ilə diqqət çəkir: kabellərin çəkilməsi, gücləndiricilər, keçirmə zolağı, kommutasiya cihazları və s. Bu elementlərin hər biri şəbəkənin işləmə qabiliyyəti üçün kritikdir.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7828"/>
            <a:ext cx="6136243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WAN-ın Struktur Hissələri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1635562"/>
            <a:ext cx="7556421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Bir qlobal hesablama şəbəkəsi ümumiyyətlə üç əsas alt-şəbəkədən ibarətdir: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2176343"/>
            <a:ext cx="3679031" cy="2882384"/>
          </a:xfrm>
          <a:prstGeom prst="roundRect">
            <a:avLst>
              <a:gd name="adj" fmla="val 1033"/>
            </a:avLst>
          </a:prstGeom>
          <a:solidFill>
            <a:srgbClr val="F2EEEE"/>
          </a:solidFill>
        </p:spPr>
      </p:sp>
      <p:sp>
        <p:nvSpPr>
          <p:cNvPr id="6" name="Shape 3"/>
          <p:cNvSpPr/>
          <p:nvPr/>
        </p:nvSpPr>
        <p:spPr>
          <a:xfrm>
            <a:off x="992148" y="2374702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1C9770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59" y="2504837"/>
            <a:ext cx="267891" cy="3349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2148" y="3168372"/>
            <a:ext cx="3282315" cy="6203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Verilənlərin Ötürmə Şəbəkəsi (VÖŞ)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92148" y="3907750"/>
            <a:ext cx="3282315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Şəbəkə avadanlıqları və əlaqə kanalları — əsas məlumat ötürülməsini təmin edir.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4671179" y="2176343"/>
            <a:ext cx="3679031" cy="2882384"/>
          </a:xfrm>
          <a:prstGeom prst="roundRect">
            <a:avLst>
              <a:gd name="adj" fmla="val 1033"/>
            </a:avLst>
          </a:prstGeom>
          <a:solidFill>
            <a:srgbClr val="F2EEEE"/>
          </a:solidFill>
        </p:spPr>
      </p:sp>
      <p:sp>
        <p:nvSpPr>
          <p:cNvPr id="11" name="Shape 7"/>
          <p:cNvSpPr/>
          <p:nvPr/>
        </p:nvSpPr>
        <p:spPr>
          <a:xfrm>
            <a:off x="4869537" y="2374702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93CB52"/>
          </a:solidFill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248" y="2504837"/>
            <a:ext cx="267891" cy="33492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69537" y="3168372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EHM Şəbəkəsi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4869537" y="3597593"/>
            <a:ext cx="3282315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Məlumatları işləyən və istifadəçilərə xidmət edən mərkəzi və terminal kompüterlər.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793790" y="5257086"/>
            <a:ext cx="7556421" cy="2254687"/>
          </a:xfrm>
          <a:prstGeom prst="roundRect">
            <a:avLst>
              <a:gd name="adj" fmla="val 1320"/>
            </a:avLst>
          </a:prstGeom>
          <a:solidFill>
            <a:srgbClr val="F2EEEE"/>
          </a:solidFill>
        </p:spPr>
      </p:sp>
      <p:sp>
        <p:nvSpPr>
          <p:cNvPr id="16" name="Shape 11"/>
          <p:cNvSpPr/>
          <p:nvPr/>
        </p:nvSpPr>
        <p:spPr>
          <a:xfrm>
            <a:off x="992148" y="5455444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7AD180"/>
          </a:solidFill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859" y="5585579"/>
            <a:ext cx="267891" cy="33492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92148" y="6249114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Terminal Şəbəkəsi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992148" y="6678335"/>
            <a:ext cx="7159704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Abonent kompüterlərini VÖŞ-ə bağlayır və son istifadəçilərin şəbəkəyə çıxışını təmin edir.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24595"/>
            <a:ext cx="10062210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Kommutasiya Üsulları: Əlaqənin Qurulması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342328"/>
            <a:ext cx="13042821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Kompüterlər arasında əlaqə qurmaq üçün əsasən üç kommutasiya üsulu mövcuddur: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4883110"/>
            <a:ext cx="446484" cy="446484"/>
          </a:xfrm>
          <a:prstGeom prst="roundRect">
            <a:avLst>
              <a:gd name="adj" fmla="val 6668"/>
            </a:avLst>
          </a:prstGeom>
          <a:solidFill>
            <a:srgbClr val="F2EEEE"/>
          </a:solidFill>
        </p:spPr>
      </p:sp>
      <p:sp>
        <p:nvSpPr>
          <p:cNvPr id="6" name="Text 3"/>
          <p:cNvSpPr/>
          <p:nvPr/>
        </p:nvSpPr>
        <p:spPr>
          <a:xfrm>
            <a:off x="868204" y="4920317"/>
            <a:ext cx="297656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438632" y="4951333"/>
            <a:ext cx="3043833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Kanalların Kommutasiyası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438632" y="5380553"/>
            <a:ext cx="3537347" cy="19052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Abonentlər arasında fiziki bir kanal yaradılır və bu kanal üzərindən bütün informasiya "birbaşa" ötürülür. Dezavantajı: kanalın bütün vaxt ərzində tutulması; resursların səmərəli olmaması.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223986" y="4883110"/>
            <a:ext cx="446484" cy="446484"/>
          </a:xfrm>
          <a:prstGeom prst="roundRect">
            <a:avLst>
              <a:gd name="adj" fmla="val 6668"/>
            </a:avLst>
          </a:prstGeom>
          <a:solidFill>
            <a:srgbClr val="F2EEEE"/>
          </a:solidFill>
        </p:spPr>
      </p:sp>
      <p:sp>
        <p:nvSpPr>
          <p:cNvPr id="10" name="Text 7"/>
          <p:cNvSpPr/>
          <p:nvPr/>
        </p:nvSpPr>
        <p:spPr>
          <a:xfrm>
            <a:off x="5298400" y="4920317"/>
            <a:ext cx="297656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868829" y="4951333"/>
            <a:ext cx="3447812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Məlumatların Kommutasiyası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868829" y="5380553"/>
            <a:ext cx="3537466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Məlumat bloku qovşaqlarda saxlanır, başlıq oxunur, sonra növbəti qovşağa göndərilir. "Store-and-forward" prinsipi əsasında işləyir.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9654302" y="4883110"/>
            <a:ext cx="446484" cy="446484"/>
          </a:xfrm>
          <a:prstGeom prst="roundRect">
            <a:avLst>
              <a:gd name="adj" fmla="val 6668"/>
            </a:avLst>
          </a:prstGeom>
          <a:solidFill>
            <a:srgbClr val="F2EEEE"/>
          </a:solidFill>
        </p:spPr>
      </p:sp>
      <p:sp>
        <p:nvSpPr>
          <p:cNvPr id="14" name="Text 11"/>
          <p:cNvSpPr/>
          <p:nvPr/>
        </p:nvSpPr>
        <p:spPr>
          <a:xfrm>
            <a:off x="9728716" y="4920317"/>
            <a:ext cx="297656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299144" y="4951333"/>
            <a:ext cx="3065621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Paketlərin Kommutasiyası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10299144" y="5380553"/>
            <a:ext cx="3537466" cy="19052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Məlumat kiçik paketlərə bölünür, hər paket öz başlığı ilə istiqamətləndirilir. Bu üsul, kanal istifadəsinin səmərəliliyi, axının idarə edilməsi və gecikmələrin azlığı səbəbindən bu gün ən geniş istifadə olunanıdır.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0545"/>
            <a:ext cx="10294382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İnternetin İşləmə Mexanizmi və Funksiyaları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41521"/>
            <a:ext cx="6279356" cy="38641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4874" y="2596872"/>
            <a:ext cx="6279356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İnternet, müxtəlif şəbəkələri (LAN, WAN, mobil, peyk və s.) bir-birinə bağlayan genişmiqyaslı "şəbəkələrin şəbəkəsi"dir. Məlumatlar paketlər şəklində ötürülür; hər paket başlıqda gediş yeri (ünvan) və digər nəzarət informasiyası ehtiva edir.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564874" y="4045625"/>
            <a:ext cx="6279356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İnternet protokolları (TCP, IP və digərləri) cihazların bir-biri ilə anlaşmasına və məlumatların etibarlı çatdırılmasına imkan verir. Bu protokollar məlumatların düzgün yolla və ardıcıllıqla çatmasını təmin edir.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1956"/>
            <a:ext cx="6590228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İnternetin Əsas Funksiyaları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78869"/>
            <a:ext cx="595313" cy="5953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37109" y="2546271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İnformasiya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637109" y="2975491"/>
            <a:ext cx="5554028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Elmi, texniki, mədəni, hüquqi və s. sahələrdə müxtəlif biliklərin əldə olunması.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144" y="2378869"/>
            <a:ext cx="595313" cy="5953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82464" y="2546271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Kommunikasiya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8282464" y="2975491"/>
            <a:ext cx="5554147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İstifadəçilər arasında mətn, səs, video mesajlar mübadiləsi, əlaqə imkanları.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07406"/>
            <a:ext cx="595313" cy="5953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37109" y="4174808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Əməkdaşlıq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637109" y="4604028"/>
            <a:ext cx="5554028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Forumlar, onlayn müzakirələr, sosial şəbəkələr vasitəsilə interaktiv əlaqə və məşvərət.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4007406"/>
            <a:ext cx="595313" cy="5953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282464" y="4174808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Kommersiya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8282464" y="4604028"/>
            <a:ext cx="5554147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Məhsul və xidmətlərin onlayn satışı, elektron ödəniş sistemləri.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635943"/>
            <a:ext cx="595313" cy="59531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37109" y="5803344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Əyləncə və Media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637109" y="6232565"/>
            <a:ext cx="5554028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Film, musiqi, elektron kitablar, onlayn oyunlar və digər rəqəmsal məzmun.</a:t>
            </a:r>
            <a:endParaRPr lang="en-US" sz="15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144" y="5635943"/>
            <a:ext cx="595313" cy="59531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282464" y="5803344"/>
            <a:ext cx="2540079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Proqram Yeniləmələri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8282464" y="6232565"/>
            <a:ext cx="5554147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Proqram təminatlarının onlayn yüklənməsi və daim yenilənməsi.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66293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6870"/>
            <a:ext cx="7556421" cy="12401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İnternetdə Biznes və Kommersiya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3164681"/>
            <a:ext cx="7556421" cy="1778556"/>
          </a:xfrm>
          <a:prstGeom prst="roundRect">
            <a:avLst>
              <a:gd name="adj" fmla="val 1674"/>
            </a:avLst>
          </a:prstGeom>
          <a:solidFill>
            <a:srgbClr val="1C9770"/>
          </a:solidFill>
        </p:spPr>
      </p:sp>
      <p:sp>
        <p:nvSpPr>
          <p:cNvPr id="5" name="Text 2"/>
          <p:cNvSpPr/>
          <p:nvPr/>
        </p:nvSpPr>
        <p:spPr>
          <a:xfrm>
            <a:off x="6478548" y="3363039"/>
            <a:ext cx="3417094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Elektron Biznes (E-business)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78548" y="3792260"/>
            <a:ext cx="7159704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İnternet vasitəsilə aparılan bütün biznes əməliyyatları (logistika, daxili əməliyyatlar, müştəri dəstəyi və s.). Bu, müəssisənin bütün daxili və xarici proseslərini rəqəmsallaşdırır.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280190" y="5141595"/>
            <a:ext cx="7556421" cy="1461016"/>
          </a:xfrm>
          <a:prstGeom prst="roundRect">
            <a:avLst>
              <a:gd name="adj" fmla="val 2038"/>
            </a:avLst>
          </a:prstGeom>
          <a:solidFill>
            <a:srgbClr val="93CB52"/>
          </a:solidFill>
        </p:spPr>
      </p:sp>
      <p:sp>
        <p:nvSpPr>
          <p:cNvPr id="8" name="Text 5"/>
          <p:cNvSpPr/>
          <p:nvPr/>
        </p:nvSpPr>
        <p:spPr>
          <a:xfrm>
            <a:off x="6478548" y="5339953"/>
            <a:ext cx="4361974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Elektron Kommersiya (E-commerce)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478548" y="5670113"/>
            <a:ext cx="7159704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Elektron biznesin bir hissəsi olub, onlayn satış və alış-veriş əməliyyatlarına yönəlir. Buraya rəqəmsal məhsul və xidmətlərin satışı da daxildir.</a:t>
            </a:r>
            <a:endParaRPr lang="en-US" sz="1550" dirty="0"/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12395" y="1593215"/>
            <a:ext cx="6031865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399" y="493157"/>
            <a:ext cx="7711202" cy="11194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Elektron Kommersiyanın Modelləri və Tendensiyaları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16399" y="2060258"/>
            <a:ext cx="2686407" cy="335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Modellər</a:t>
            </a:r>
            <a:endParaRPr lang="en-US" sz="2100" dirty="0"/>
          </a:p>
        </p:txBody>
      </p:sp>
      <p:sp>
        <p:nvSpPr>
          <p:cNvPr id="5" name="Shape 2"/>
          <p:cNvSpPr/>
          <p:nvPr/>
        </p:nvSpPr>
        <p:spPr>
          <a:xfrm>
            <a:off x="716399" y="2692598"/>
            <a:ext cx="89535" cy="89535"/>
          </a:xfrm>
          <a:prstGeom prst="roundRect">
            <a:avLst>
              <a:gd name="adj" fmla="val 510638"/>
            </a:avLst>
          </a:prstGeom>
          <a:solidFill>
            <a:srgbClr val="1C9770"/>
          </a:solidFill>
        </p:spPr>
      </p:sp>
      <p:sp>
        <p:nvSpPr>
          <p:cNvPr id="6" name="Text 3"/>
          <p:cNvSpPr/>
          <p:nvPr/>
        </p:nvSpPr>
        <p:spPr>
          <a:xfrm>
            <a:off x="985004" y="2597468"/>
            <a:ext cx="3210878" cy="2797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B2C (Business-to-Consumer)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85004" y="3056334"/>
            <a:ext cx="3368516" cy="5729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Şirkətdən fərdi istifadəçiyə satış (məsələn, onlayn mağazalar).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16399" y="4082534"/>
            <a:ext cx="89535" cy="89535"/>
          </a:xfrm>
          <a:prstGeom prst="roundRect">
            <a:avLst>
              <a:gd name="adj" fmla="val 510638"/>
            </a:avLst>
          </a:prstGeom>
          <a:solidFill>
            <a:srgbClr val="1C9770"/>
          </a:solidFill>
        </p:spPr>
      </p:sp>
      <p:sp>
        <p:nvSpPr>
          <p:cNvPr id="9" name="Text 6"/>
          <p:cNvSpPr/>
          <p:nvPr/>
        </p:nvSpPr>
        <p:spPr>
          <a:xfrm>
            <a:off x="985004" y="3987403"/>
            <a:ext cx="3025140" cy="2797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B2B (Business-to-Business)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85004" y="4446270"/>
            <a:ext cx="3368516" cy="5729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Şirkətlər arasında ticarət (məsələn, təchizat zənciri platformaları).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716399" y="5472470"/>
            <a:ext cx="89535" cy="89535"/>
          </a:xfrm>
          <a:prstGeom prst="roundRect">
            <a:avLst>
              <a:gd name="adj" fmla="val 510638"/>
            </a:avLst>
          </a:prstGeom>
          <a:solidFill>
            <a:srgbClr val="1C9770"/>
          </a:solidFill>
        </p:spPr>
      </p:sp>
      <p:sp>
        <p:nvSpPr>
          <p:cNvPr id="12" name="Text 9"/>
          <p:cNvSpPr/>
          <p:nvPr/>
        </p:nvSpPr>
        <p:spPr>
          <a:xfrm>
            <a:off x="985004" y="5377339"/>
            <a:ext cx="3368516" cy="5595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C2C (Consumer-to-Consumer)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85004" y="6116003"/>
            <a:ext cx="3368516" cy="859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İstifadəçilər arasında satış (məsələn, e-ticarət platformaları, ikinci əl satış saytları).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4798100" y="2060258"/>
            <a:ext cx="2886789" cy="335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Mövcud Tendensiyalar</a:t>
            </a:r>
            <a:endParaRPr lang="en-US" sz="21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251" y="2569488"/>
            <a:ext cx="268605" cy="335756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5380077" y="2597468"/>
            <a:ext cx="3055144" cy="5595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Mobil Ticarət (M-commerce)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5380077" y="3336131"/>
            <a:ext cx="3055144" cy="5729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İnsanların smartfon və tabletlərdən alış-veriş etməsi.</a:t>
            </a:r>
            <a:endParaRPr lang="en-US" sz="1400" dirty="0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251" y="4239220"/>
            <a:ext cx="268605" cy="335756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5380077" y="4267200"/>
            <a:ext cx="3055144" cy="5595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Süni İntellekt və Maşın Öyrənməsi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5380077" y="5005864"/>
            <a:ext cx="3055144" cy="5729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Müştəriyə uyğun təkliflər, chat-botlar və fərdiləşdirilmiş xidmətlər.</a:t>
            </a:r>
            <a:endParaRPr lang="en-US" sz="1400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251" y="5908953"/>
            <a:ext cx="268605" cy="33575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5380077" y="5936933"/>
            <a:ext cx="3055144" cy="5595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Artırılmış Reallıq (AR) və Virtual Reallıq (VR)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5380077" y="6675596"/>
            <a:ext cx="3055144" cy="859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Məhsulu "görmə" imkanı ilə seçmək ideyası, immersiv alış-veriş təcrübələri.</a:t>
            </a:r>
            <a:endParaRPr lang="en-US" sz="1400" dirty="0"/>
          </a:p>
        </p:txBody>
      </p:sp>
      <p:pic>
        <p:nvPicPr>
          <p:cNvPr id="26" name="Pictur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8681720" y="732155"/>
            <a:ext cx="5657850" cy="67652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598" y="546973"/>
            <a:ext cx="7860387" cy="4645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İnternetin İnkişaf Perspektivləri və Çağırışlar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94598" y="1383030"/>
            <a:ext cx="3732967" cy="2787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Əsas İstiqamətlər və Tendensiyalar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594598" y="1828919"/>
            <a:ext cx="148590" cy="1857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594598" y="2066211"/>
            <a:ext cx="3796070" cy="15240"/>
          </a:xfrm>
          <a:prstGeom prst="rect">
            <a:avLst/>
          </a:prstGeom>
          <a:solidFill>
            <a:srgbClr val="1C9770"/>
          </a:solidFill>
        </p:spPr>
      </p:sp>
      <p:sp>
        <p:nvSpPr>
          <p:cNvPr id="7" name="Text 4"/>
          <p:cNvSpPr/>
          <p:nvPr/>
        </p:nvSpPr>
        <p:spPr>
          <a:xfrm>
            <a:off x="594598" y="2170986"/>
            <a:ext cx="1858208" cy="232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Agentic İnternet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594598" y="2551867"/>
            <a:ext cx="3796070" cy="4757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Avtonom süni intellekt agentləri istifadəçi tələblərini özü icra edə bilər (alış-veriş, sorğu göndərmə və s.).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594598" y="3287673"/>
            <a:ext cx="148590" cy="1857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594598" y="3524964"/>
            <a:ext cx="3796070" cy="15240"/>
          </a:xfrm>
          <a:prstGeom prst="rect">
            <a:avLst/>
          </a:prstGeom>
          <a:solidFill>
            <a:srgbClr val="1C9770"/>
          </a:solidFill>
        </p:spPr>
      </p:sp>
      <p:sp>
        <p:nvSpPr>
          <p:cNvPr id="11" name="Text 8"/>
          <p:cNvSpPr/>
          <p:nvPr/>
        </p:nvSpPr>
        <p:spPr>
          <a:xfrm>
            <a:off x="594598" y="3629739"/>
            <a:ext cx="1942862" cy="232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IoT (İnternet Əşyaları)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94598" y="4010620"/>
            <a:ext cx="3796070" cy="4757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Fiziki cihazların internetə qoşulması, ağıllı məişət texnikası, sensor sistemləri.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594598" y="4746427"/>
            <a:ext cx="148590" cy="1857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594598" y="4983718"/>
            <a:ext cx="3796070" cy="15240"/>
          </a:xfrm>
          <a:prstGeom prst="rect">
            <a:avLst/>
          </a:prstGeom>
          <a:solidFill>
            <a:srgbClr val="1C9770"/>
          </a:solidFill>
        </p:spPr>
      </p:sp>
      <p:sp>
        <p:nvSpPr>
          <p:cNvPr id="15" name="Text 12"/>
          <p:cNvSpPr/>
          <p:nvPr/>
        </p:nvSpPr>
        <p:spPr>
          <a:xfrm>
            <a:off x="594598" y="5088493"/>
            <a:ext cx="2669858" cy="232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Metaverse və Virtual Dünyalar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594598" y="5469374"/>
            <a:ext cx="3796070" cy="4757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İstifadəçilərin onlayn, davamlı virtual dünyalarda fəaliyyət göstərməsi ideyası.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594598" y="6205180"/>
            <a:ext cx="148590" cy="1857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150" dirty="0"/>
          </a:p>
        </p:txBody>
      </p:sp>
      <p:sp>
        <p:nvSpPr>
          <p:cNvPr id="18" name="Shape 15"/>
          <p:cNvSpPr/>
          <p:nvPr/>
        </p:nvSpPr>
        <p:spPr>
          <a:xfrm>
            <a:off x="594598" y="6442472"/>
            <a:ext cx="3796070" cy="15240"/>
          </a:xfrm>
          <a:prstGeom prst="rect">
            <a:avLst/>
          </a:prstGeom>
          <a:solidFill>
            <a:srgbClr val="1C9770"/>
          </a:solidFill>
        </p:spPr>
      </p:sp>
      <p:sp>
        <p:nvSpPr>
          <p:cNvPr id="19" name="Text 16"/>
          <p:cNvSpPr/>
          <p:nvPr/>
        </p:nvSpPr>
        <p:spPr>
          <a:xfrm>
            <a:off x="594598" y="6547247"/>
            <a:ext cx="2143482" cy="232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5G / 6G və Yüksək Sürət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594598" y="6928128"/>
            <a:ext cx="3796070" cy="4757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Daha aşağı gecikmə, daha yüksək ötürmə sürəti ilə daha geniş əlaqə imkanları.</a:t>
            </a:r>
            <a:endParaRPr lang="en-US" sz="1150" dirty="0"/>
          </a:p>
        </p:txBody>
      </p:sp>
      <p:sp>
        <p:nvSpPr>
          <p:cNvPr id="21" name="Text 18"/>
          <p:cNvSpPr/>
          <p:nvPr/>
        </p:nvSpPr>
        <p:spPr>
          <a:xfrm>
            <a:off x="4760952" y="1383030"/>
            <a:ext cx="2229922" cy="2787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Risklər və Çağırışlar</a:t>
            </a:r>
            <a:endParaRPr lang="en-US" sz="1750" dirty="0"/>
          </a:p>
        </p:txBody>
      </p:sp>
      <p:sp>
        <p:nvSpPr>
          <p:cNvPr id="22" name="Shape 19"/>
          <p:cNvSpPr/>
          <p:nvPr/>
        </p:nvSpPr>
        <p:spPr>
          <a:xfrm>
            <a:off x="4760952" y="1828919"/>
            <a:ext cx="3796070" cy="1184315"/>
          </a:xfrm>
          <a:prstGeom prst="roundRect">
            <a:avLst>
              <a:gd name="adj" fmla="val 1883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4924782" y="1992749"/>
            <a:ext cx="2097762" cy="232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Təhlükəsizlik və Məxfilik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4924782" y="2373630"/>
            <a:ext cx="3468410" cy="4757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Kibertəhlükələr artacaq; istifadəçi məlumatlarının qorunması daha vacib olacaq.</a:t>
            </a:r>
            <a:endParaRPr lang="en-US" sz="1150" dirty="0"/>
          </a:p>
        </p:txBody>
      </p:sp>
      <p:sp>
        <p:nvSpPr>
          <p:cNvPr id="25" name="Shape 22"/>
          <p:cNvSpPr/>
          <p:nvPr/>
        </p:nvSpPr>
        <p:spPr>
          <a:xfrm>
            <a:off x="4760952" y="3161824"/>
            <a:ext cx="3796070" cy="1184315"/>
          </a:xfrm>
          <a:prstGeom prst="roundRect">
            <a:avLst>
              <a:gd name="adj" fmla="val 1883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4924782" y="3325654"/>
            <a:ext cx="1858208" cy="232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Şəbəkə Yüklənməsi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4924782" y="3706535"/>
            <a:ext cx="3468410" cy="4757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Trafik partlaması nəticəsində şəbəkə infrastrukturunun həddən artıq yüklənməsi.</a:t>
            </a:r>
            <a:endParaRPr lang="en-US" sz="1150" dirty="0"/>
          </a:p>
        </p:txBody>
      </p:sp>
      <p:sp>
        <p:nvSpPr>
          <p:cNvPr id="28" name="Shape 25"/>
          <p:cNvSpPr/>
          <p:nvPr/>
        </p:nvSpPr>
        <p:spPr>
          <a:xfrm>
            <a:off x="4760952" y="4494728"/>
            <a:ext cx="3796070" cy="1184315"/>
          </a:xfrm>
          <a:prstGeom prst="roundRect">
            <a:avLst>
              <a:gd name="adj" fmla="val 1883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4924782" y="4658558"/>
            <a:ext cx="1858208" cy="232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Qlobal Tənzimləmə</a:t>
            </a:r>
            <a:endParaRPr lang="en-US" sz="1450" dirty="0"/>
          </a:p>
        </p:txBody>
      </p:sp>
      <p:sp>
        <p:nvSpPr>
          <p:cNvPr id="30" name="Text 27"/>
          <p:cNvSpPr/>
          <p:nvPr/>
        </p:nvSpPr>
        <p:spPr>
          <a:xfrm>
            <a:off x="4924782" y="5039439"/>
            <a:ext cx="3468410" cy="4757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İnternetin idarəetməsi, net neytrallıq, dövlət nəzarəti və senzura məsələləri.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5630</Words>
  <Application>WPS Presentation</Application>
  <PresentationFormat>On-screen Show (16:9)</PresentationFormat>
  <Paragraphs>174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SimSun</vt:lpstr>
      <vt:lpstr>Wingdings</vt:lpstr>
      <vt:lpstr>DM Sans Semi Bold</vt:lpstr>
      <vt:lpstr>DM Sans Semi Bold</vt:lpstr>
      <vt:lpstr>DM Sans Semi Bold</vt:lpstr>
      <vt:lpstr>Inter Medium</vt:lpstr>
      <vt:lpstr>Inter Medium</vt:lpstr>
      <vt:lpstr>Inter Medium</vt:lpstr>
      <vt:lpstr>DM Sans Light</vt:lpstr>
      <vt:lpstr>Segoe Print</vt:lpstr>
      <vt:lpstr>DM Sans Light</vt:lpstr>
      <vt:lpstr>DM Sans Light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kamal</cp:lastModifiedBy>
  <cp:revision>4</cp:revision>
  <dcterms:created xsi:type="dcterms:W3CDTF">2025-09-29T18:40:00Z</dcterms:created>
  <dcterms:modified xsi:type="dcterms:W3CDTF">2025-09-29T18:52:50Z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315962969EF54638A5539DC4A7B5AF25_12</vt:lpwstr>
  </property>
  <property fmtid="{D5CDD505-2E9C-101B-9397-08002B2CF9AE}" pid="3" name="KSOProductBuildVer">
    <vt:lpwstr>2057-12.2.0.22556</vt:lpwstr>
  </property>
</Properties>
</file>